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27" r:id="rId5"/>
    <p:sldId id="259" r:id="rId6"/>
    <p:sldId id="260" r:id="rId7"/>
    <p:sldId id="262" r:id="rId8"/>
    <p:sldId id="321" r:id="rId9"/>
    <p:sldId id="266" r:id="rId10"/>
    <p:sldId id="267" r:id="rId11"/>
    <p:sldId id="322" r:id="rId12"/>
    <p:sldId id="269" r:id="rId13"/>
    <p:sldId id="270" r:id="rId14"/>
    <p:sldId id="328" r:id="rId15"/>
    <p:sldId id="272" r:id="rId16"/>
    <p:sldId id="274" r:id="rId17"/>
    <p:sldId id="275" r:id="rId18"/>
    <p:sldId id="279" r:id="rId19"/>
    <p:sldId id="278" r:id="rId20"/>
    <p:sldId id="281" r:id="rId21"/>
    <p:sldId id="329" r:id="rId22"/>
    <p:sldId id="282" r:id="rId23"/>
    <p:sldId id="286" r:id="rId24"/>
    <p:sldId id="287" r:id="rId25"/>
    <p:sldId id="288" r:id="rId26"/>
    <p:sldId id="290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32" r:id="rId41"/>
    <p:sldId id="309" r:id="rId42"/>
    <p:sldId id="330" r:id="rId43"/>
    <p:sldId id="310" r:id="rId44"/>
    <p:sldId id="315" r:id="rId45"/>
    <p:sldId id="316" r:id="rId46"/>
    <p:sldId id="317" r:id="rId47"/>
    <p:sldId id="319" r:id="rId48"/>
    <p:sldId id="320" r:id="rId49"/>
    <p:sldId id="280" r:id="rId50"/>
    <p:sldId id="333" r:id="rId51"/>
    <p:sldId id="265" r:id="rId52"/>
    <p:sldId id="285" r:id="rId53"/>
    <p:sldId id="308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2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3204-DCE4-4FD1-96AA-73C46CB78857}" type="datetimeFigureOut">
              <a:rPr lang="de-DE" smtClean="0"/>
              <a:t>01.08.2024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F3626-49FC-4CCF-A9E7-7057E65B8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3626-49FC-4CCF-A9E7-7057E65B82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5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0586-CFAD-1873-7095-6E50D26E7F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570E47-4426-DB1A-EE7D-BEBE52A23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A8EB-5DEC-EC9E-2055-3664352D79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579F1-81A4-429E-A762-73C108ECDC49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019A-ABCB-AE48-620A-D8BDBFAB6B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B657-E45C-522D-D9D3-5E3103A14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651C4-1696-468E-84A6-373373C5869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54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A199B-EDB9-225D-5C0B-20399B3C64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61FFF9-8468-6CAC-5D25-3A8EFEA722A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762E8-CB20-240A-CB79-275D291517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A7385-580B-4367-80A0-FF5169965C9E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338B8E-B0E8-9BA1-B1E8-B67DE30C9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2AB97-027B-766B-E072-1F6B4B0DC1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E7EFA0-AD24-4127-8F10-E2A48BD7FA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4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1E31D0-F532-2FAA-120E-A9F7C788E0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6C8E76-AD84-A557-CCC8-8313C159AB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3B86B-3234-9AA7-1650-A6F85FC1E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51A095-AA19-422C-BFB0-3B49F8382D6E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34B6EA-B35C-3B99-2BCA-0D61805AE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01B41-95F5-7211-29D7-825CFB7C39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703DF-4EE0-49DC-B7FE-B9B0C9915D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5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A944-A374-4DAF-B174-ED2A27774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6C788-45DB-BE6B-B958-85DB56C4B8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F9147-81B7-9BCF-9590-36A8DCC99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103941-2C9C-4F40-8FF4-DA28BDFE3D14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E892-B98A-F458-3DD4-53A853C5E1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A7B77-A4C7-DEBC-B3E3-37336FB20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A8B04-6A18-460B-9CC6-BC85B21B86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84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0724-4CA4-1B44-DC2F-7832E7084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0FC5F4-A457-F97A-7320-14A1C832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493CB-D4EB-82A0-B072-CDEC83CCF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7ABB4-3AD5-4570-A1C8-C6435E31C638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7F5A0-C817-EF3A-6DA2-2495B204D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33F91-F419-BEFA-5C9D-D5EFF1E824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77304-4448-4F43-A004-90315DE1FFD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8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AA9E4-ABA9-5DE7-CDB9-EE8507511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1A6F5-F87E-FE27-2440-14AFE9E503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A83AE5-F71E-1208-89F8-FD848413C9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407C1-CD16-21C3-E33D-7A8562536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20471F-8F84-4CF8-B3AC-2CAE6C36D47B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A2796-3BEE-62E2-5175-C7D2B7465E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7D86-11E7-10D9-7159-A5D553F5B3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780610-B829-4C02-84CE-CB99C6C014E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182AE-0615-B21D-3A08-A0E5CD2F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65CCE-8BE4-341A-DDF7-FBAEF4D71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381E-9B56-EB4C-773E-44877543D9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4591ED-862A-6C3B-7C81-89F521FD3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7C4104-0592-A59C-2EBD-B5D3B9C891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6979AB-C85A-167F-0400-1483587E6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EDF1B-6BE2-4CE9-8CD1-54D79D13208C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E481DA-0EDC-7FA4-6993-5FFFD1DB6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A5BA6A-9DBD-7DC6-7100-BEC5156163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E9F7C-A8A4-4483-AECB-78536657AFA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D20B-1842-4ABC-548A-05019DBE5B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0962C-75F6-72ED-02F6-B1D38DB8B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CE7C93-D33F-418A-85C0-D6A64A31BCE7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DFED-1991-8790-9A46-C7A9804387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A810F-0DA6-120B-1560-FA18FE80F6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A0EE2-289A-48B5-82B8-15C0DC07A1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BF9737-C4D4-19D3-5735-7431590607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1C211-6F2E-4E14-ADEA-83EA3D87A0C5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900130-42BF-6098-DA45-E8CD758F9C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91AB5-DCD6-EFCA-05D7-705A1A07F6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F0871-A65B-46FF-A21D-AD2B8CA5A9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1DD6A-7DC1-F7DB-F39B-63EEFB0D9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A2AAC-D479-B9E4-5D9F-7FEA9439F9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268F9-AB44-9DE7-0F41-EBCC4E1B3D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FA3C1B-9104-B8DA-230F-B67E9E0A1E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7E1F-36B8-470F-ADA8-F0DF06BFE161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7476A-6E00-C0AD-7954-314392BBA8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99C480-A7A6-1559-F05F-67EB40728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26D27-C2AC-4F6D-AABC-B78D72372BD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AB555-F3BE-EE91-D4D3-D8BB3C541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DFD4F1-3736-04FF-9F09-52814CE9D6A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8FEFD4-640F-D9D3-164D-D343F14D64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11FE4F-C187-5DC0-863C-0FEAD1114A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0D24-0713-4DCE-8A5D-A8F29A3B94BE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893753-F0A5-991E-B66A-741072B51D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2C1FBC-6F38-1958-232A-C4F1A5F14B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B4E8C-E7DC-4DCF-AA41-2E076C5F9B5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8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B35F72-66E1-158D-BEE8-74825C0C3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AA028-45B7-AB5C-5818-34AF26C6D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BC9-E55F-D41C-1E4B-ED955B34CCA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497F06-0ECC-46BA-AC45-4A94C91F1EEF}" type="datetime1">
              <a:rPr lang="de-DE"/>
              <a:pPr lvl="0"/>
              <a:t>01.08.2024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781-5FFF-9F87-BFBC-E0AC780F99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9EDB3-B62A-B2BD-EB33-63E9A0F6D6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B06F994-8AB7-4B1C-8EB5-C0A94234276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7.xml"/><Relationship Id="rId7" Type="http://schemas.openxmlformats.org/officeDocument/2006/relationships/image" Target="../media/image5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71.png"/><Relationship Id="rId4" Type="http://schemas.openxmlformats.org/officeDocument/2006/relationships/image" Target="../media/image9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11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32.xml"/><Relationship Id="rId7" Type="http://schemas.openxmlformats.org/officeDocument/2006/relationships/image" Target="../media/image13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3.png"/><Relationship Id="rId4" Type="http://schemas.openxmlformats.org/officeDocument/2006/relationships/tags" Target="../tags/tag33.xml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36.xml"/><Relationship Id="rId7" Type="http://schemas.openxmlformats.org/officeDocument/2006/relationships/image" Target="../media/image13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35.png"/><Relationship Id="rId11" Type="http://schemas.openxmlformats.org/officeDocument/2006/relationships/image" Target="../media/image140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9.png"/><Relationship Id="rId4" Type="http://schemas.openxmlformats.org/officeDocument/2006/relationships/tags" Target="../tags/tag37.xml"/><Relationship Id="rId9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46.sv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svg"/><Relationship Id="rId4" Type="http://schemas.openxmlformats.org/officeDocument/2006/relationships/image" Target="../media/image144.sv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4.sv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58.sv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svg"/><Relationship Id="rId4" Type="http://schemas.openxmlformats.org/officeDocument/2006/relationships/image" Target="../media/image156.svg"/><Relationship Id="rId9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tags" Target="../tags/tag44.xml"/><Relationship Id="rId7" Type="http://schemas.openxmlformats.org/officeDocument/2006/relationships/image" Target="../media/image168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svg"/><Relationship Id="rId3" Type="http://schemas.openxmlformats.org/officeDocument/2006/relationships/image" Target="../media/image174.png"/><Relationship Id="rId7" Type="http://schemas.openxmlformats.org/officeDocument/2006/relationships/image" Target="../media/image178.svg"/><Relationship Id="rId12" Type="http://schemas.openxmlformats.org/officeDocument/2006/relationships/image" Target="../media/image183.png"/><Relationship Id="rId17" Type="http://schemas.openxmlformats.org/officeDocument/2006/relationships/image" Target="../media/image188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png"/><Relationship Id="rId1" Type="http://schemas.openxmlformats.org/officeDocument/2006/relationships/tags" Target="../tags/tag46.xml"/><Relationship Id="rId6" Type="http://schemas.openxmlformats.org/officeDocument/2006/relationships/image" Target="../media/image177.png"/><Relationship Id="rId11" Type="http://schemas.openxmlformats.org/officeDocument/2006/relationships/image" Target="../media/image182.svg"/><Relationship Id="rId5" Type="http://schemas.openxmlformats.org/officeDocument/2006/relationships/image" Target="../media/image176.svg"/><Relationship Id="rId15" Type="http://schemas.openxmlformats.org/officeDocument/2006/relationships/image" Target="../media/image186.sv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svg"/><Relationship Id="rId14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89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svg"/><Relationship Id="rId7" Type="http://schemas.openxmlformats.org/officeDocument/2006/relationships/image" Target="../media/image200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svg"/><Relationship Id="rId4" Type="http://schemas.openxmlformats.org/officeDocument/2006/relationships/image" Target="../media/image197.png"/><Relationship Id="rId9" Type="http://schemas.openxmlformats.org/officeDocument/2006/relationships/image" Target="../media/image20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sv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svg"/><Relationship Id="rId4" Type="http://schemas.openxmlformats.org/officeDocument/2006/relationships/image" Target="../media/image2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svg"/><Relationship Id="rId7" Type="http://schemas.openxmlformats.org/officeDocument/2006/relationships/image" Target="../media/image212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svg"/><Relationship Id="rId4" Type="http://schemas.openxmlformats.org/officeDocument/2006/relationships/image" Target="../media/image209.png"/><Relationship Id="rId9" Type="http://schemas.openxmlformats.org/officeDocument/2006/relationships/image" Target="../media/image21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svg"/><Relationship Id="rId7" Type="http://schemas.openxmlformats.org/officeDocument/2006/relationships/image" Target="../media/image220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svg"/><Relationship Id="rId4" Type="http://schemas.openxmlformats.org/officeDocument/2006/relationships/image" Target="../media/image2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sv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svg"/><Relationship Id="rId7" Type="http://schemas.openxmlformats.org/officeDocument/2006/relationships/image" Target="../media/image231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svg"/><Relationship Id="rId4" Type="http://schemas.openxmlformats.org/officeDocument/2006/relationships/image" Target="../media/image228.png"/><Relationship Id="rId9" Type="http://schemas.openxmlformats.org/officeDocument/2006/relationships/image" Target="../media/image2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tags" Target="../tags/tag5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37.svg"/><Relationship Id="rId5" Type="http://schemas.openxmlformats.org/officeDocument/2006/relationships/image" Target="../media/image236.png"/><Relationship Id="rId4" Type="http://schemas.openxmlformats.org/officeDocument/2006/relationships/image" Target="../media/image17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svg"/><Relationship Id="rId3" Type="http://schemas.openxmlformats.org/officeDocument/2006/relationships/image" Target="../media/image189.png"/><Relationship Id="rId7" Type="http://schemas.openxmlformats.org/officeDocument/2006/relationships/image" Target="../media/image241.svg"/><Relationship Id="rId12" Type="http://schemas.openxmlformats.org/officeDocument/2006/relationships/image" Target="../media/image246.png"/><Relationship Id="rId17" Type="http://schemas.openxmlformats.org/officeDocument/2006/relationships/image" Target="../media/image251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0.png"/><Relationship Id="rId1" Type="http://schemas.openxmlformats.org/officeDocument/2006/relationships/tags" Target="../tags/tag55.xml"/><Relationship Id="rId6" Type="http://schemas.openxmlformats.org/officeDocument/2006/relationships/image" Target="../media/image177.png"/><Relationship Id="rId11" Type="http://schemas.openxmlformats.org/officeDocument/2006/relationships/image" Target="../media/image245.svg"/><Relationship Id="rId5" Type="http://schemas.openxmlformats.org/officeDocument/2006/relationships/image" Target="../media/image240.svg"/><Relationship Id="rId15" Type="http://schemas.openxmlformats.org/officeDocument/2006/relationships/image" Target="../media/image249.sv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svg"/><Relationship Id="rId14" Type="http://schemas.openxmlformats.org/officeDocument/2006/relationships/image" Target="../media/image2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tags" Target="../tags/tag10.xml"/><Relationship Id="rId7" Type="http://schemas.openxmlformats.org/officeDocument/2006/relationships/image" Target="../media/image2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0678B-890D-204E-0437-0C592733508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/>
              <a:t>Development of a Diagonal Isometric Tensor Network Algorithm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5439CB-D9EA-E445-CA34-A7CB512A9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sz="2800" dirty="0" err="1"/>
              <a:t>Master‘s</a:t>
            </a:r>
            <a:r>
              <a:rPr lang="de-DE" sz="2800" dirty="0"/>
              <a:t> </a:t>
            </a:r>
            <a:r>
              <a:rPr lang="de-DE" sz="2800" dirty="0" err="1"/>
              <a:t>thesis</a:t>
            </a:r>
            <a:endParaRPr lang="de-DE" sz="2800" dirty="0"/>
          </a:p>
          <a:p>
            <a:pPr lvl="0"/>
            <a:r>
              <a:rPr lang="de-DE" dirty="0"/>
              <a:t>Benjamin </a:t>
            </a:r>
            <a:r>
              <a:rPr lang="de-DE" dirty="0" err="1"/>
              <a:t>Sappler</a:t>
            </a:r>
            <a:endParaRPr lang="de-DE" dirty="0"/>
          </a:p>
          <a:p>
            <a:pPr lvl="0"/>
            <a:r>
              <a:rPr lang="de-DE" dirty="0"/>
              <a:t>Supervisor: Prof. Dr. Frank Pollmann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1826D-43AB-B308-E29A-77DD5D6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 title="IguanaTex Bitmap Display">
            <a:extLst>
              <a:ext uri="{FF2B5EF4-FFF2-40B4-BE49-F238E27FC236}">
                <a16:creationId xmlns:a16="http://schemas.microsoft.com/office/drawing/2014/main" id="{E5D64124-0D85-72F1-D1E0-DF60E7607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94" y="2078298"/>
            <a:ext cx="1804144" cy="4265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388F9A-AE53-7FC5-9C9A-44240C859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C37413-CE5C-22D7-FCA4-84E5AB177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8781" y="3148013"/>
            <a:ext cx="8834438" cy="30003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2932D68-2942-8B52-711E-D99F54667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E2E2F2-481F-0767-4138-8B375E4F4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580761B-F26E-E79E-1073-18B09537B5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8313" y="3148013"/>
            <a:ext cx="8715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F5702-FD71-3E9F-0918-7BAC050A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192E2-226B-80D0-B4DA-B96784C7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Schrödinger </a:t>
            </a:r>
            <a:r>
              <a:rPr lang="de-DE" dirty="0" err="1"/>
              <a:t>equation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Hamiltonian</a:t>
            </a:r>
            <a:endParaRPr lang="de-DE" dirty="0"/>
          </a:p>
          <a:p>
            <a:endParaRPr lang="de-DE" dirty="0"/>
          </a:p>
          <a:p>
            <a:r>
              <a:rPr lang="de-DE" dirty="0"/>
              <a:t>Suzuki-</a:t>
            </a:r>
            <a:r>
              <a:rPr lang="de-DE" dirty="0" err="1"/>
              <a:t>Trotter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:</a:t>
            </a:r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25C571F9-4B52-01B0-A6EC-8CF662294F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59" y="1825627"/>
            <a:ext cx="5348267" cy="471467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6AB4F6D-28DA-7D3A-7B2A-AAC3D7383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84" y="2851941"/>
            <a:ext cx="7528533" cy="817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3715E4D7-D31F-6155-1EB9-5AE7FBDA75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4524938"/>
            <a:ext cx="9283130" cy="517716"/>
          </a:xfrm>
          <a:prstGeom prst="rect">
            <a:avLst/>
          </a:prstGeom>
        </p:spPr>
      </p:pic>
      <p:pic>
        <p:nvPicPr>
          <p:cNvPr id="22" name="Grafik 21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\prod_{j \text{ even}} e^{-i\Delta t \hat{h}^{[j, j+1]}} = \prod_{j \text{ even}} \hat{U}^{[j,j+1]}(\Delta t)&#10;\end{equation*}&#10;\end{document}" title="IguanaTex Bitmap Display">
            <a:extLst>
              <a:ext uri="{FF2B5EF4-FFF2-40B4-BE49-F238E27FC236}">
                <a16:creationId xmlns:a16="http://schemas.microsoft.com/office/drawing/2014/main" id="{B74AAC88-D7FA-52E2-13CC-6084967EE1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9" y="5787790"/>
            <a:ext cx="7747086" cy="8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C97D5-D59C-404A-7EA1-971B918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C6431F-3F4D-67FA-7DBC-446C78E3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719" y="1866344"/>
            <a:ext cx="9834563" cy="3738563"/>
          </a:xfrm>
        </p:spPr>
      </p:pic>
    </p:spTree>
    <p:extLst>
      <p:ext uri="{BB962C8B-B14F-4D97-AF65-F5344CB8AC3E}">
        <p14:creationId xmlns:p14="http://schemas.microsoft.com/office/powerpoint/2010/main" val="92645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E65A-15B7-A57C-688A-0E178CB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947CD-4D1B-7007-6941-A26FA912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6D44D7-853D-5072-0056-1E465250C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924E11-7C98-7333-2EFE-C0DAA5A1A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875" y="2579688"/>
            <a:ext cx="1114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9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Alternative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canonical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7908C-2260-2BF8-C7BF-AFC0856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 title="IguanaTex Bitmap Display">
            <a:extLst>
              <a:ext uri="{FF2B5EF4-FFF2-40B4-BE49-F238E27FC236}">
                <a16:creationId xmlns:a16="http://schemas.microsoft.com/office/drawing/2014/main" id="{F534D0F7-63B0-6E42-B543-308DB07DB8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3" y="5675229"/>
            <a:ext cx="6638933" cy="6378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05551-768F-95E4-EFC8-E38D2BA46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975" y="1638300"/>
            <a:ext cx="3448050" cy="3581400"/>
          </a:xfrm>
          <a:prstGeom prst="rect">
            <a:avLst/>
          </a:prstGeom>
        </p:spPr>
      </p:pic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 title="IguanaTex Bitmap Display">
            <a:extLst>
              <a:ext uri="{FF2B5EF4-FFF2-40B4-BE49-F238E27FC236}">
                <a16:creationId xmlns:a16="http://schemas.microsoft.com/office/drawing/2014/main" id="{9CEB82BF-0176-51CF-6BF4-B9309AFFBE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94" y="2621102"/>
            <a:ext cx="273067" cy="24106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E9DE503-47A4-198F-89F7-1D3D02E09F25}"/>
              </a:ext>
            </a:extLst>
          </p:cNvPr>
          <p:cNvCxnSpPr/>
          <p:nvPr/>
        </p:nvCxnSpPr>
        <p:spPr>
          <a:xfrm>
            <a:off x="3301465" y="2829827"/>
            <a:ext cx="1179095" cy="21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DADBD-B115-71F1-534F-9766329A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</a:t>
            </a: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1E0AAC95-9D77-3934-F0D6-2E6D4656C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2051" y="1638300"/>
            <a:ext cx="3638550" cy="407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44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0C48-E227-605C-1BA3-9738F49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Center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C82E47-740A-2E47-FBA5-27C260321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750" y="2217286"/>
            <a:ext cx="7048500" cy="3452813"/>
          </a:xfrm>
        </p:spPr>
      </p:pic>
    </p:spTree>
    <p:extLst>
      <p:ext uri="{BB962C8B-B14F-4D97-AF65-F5344CB8AC3E}">
        <p14:creationId xmlns:p14="http://schemas.microsoft.com/office/powerpoint/2010/main" val="76947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59F9-49E0-7F94-CDC7-59FE118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C7883B-6E55-183F-139D-41C11CBD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025" y="1821600"/>
            <a:ext cx="9505950" cy="411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F15A18-3802-00F1-7875-E9D421284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ECD3B2-1EDD-5A64-04F5-853EDC9D4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917072C-4943-E734-9B3F-2C94142B5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1897BC-5C2B-E24F-A785-0C8F2B77C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550" y="1821600"/>
            <a:ext cx="9486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81C63-647D-05E2-F4DA-F897579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3582D3-8016-A9BF-D8E5-04A79AC1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900" y="181990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5310-9C64-F258-8AA7-0A39B7AC08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AC6AE-8122-DDA0-408C-574A3F99BA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wavefunction</a:t>
            </a:r>
            <a:r>
              <a:rPr lang="de-DE" dirty="0"/>
              <a:t>:         </a:t>
            </a:r>
            <a:r>
              <a:rPr lang="de-DE" dirty="0" err="1"/>
              <a:t>parameters</a:t>
            </a:r>
            <a:r>
              <a:rPr lang="de-DE" dirty="0"/>
              <a:t>!</a:t>
            </a:r>
          </a:p>
          <a:p>
            <a:r>
              <a:rPr lang="de-DE" dirty="0" err="1"/>
              <a:t>Approximations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5" name="Grafik 4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858F25CF-0CC9-009E-8A33-8FF87454E2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80" y="2487448"/>
            <a:ext cx="7666040" cy="1082182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d^N&#10;\end{equation*}&#10;\end{document}" title="IguanaTex Bitmap Display">
            <a:extLst>
              <a:ext uri="{FF2B5EF4-FFF2-40B4-BE49-F238E27FC236}">
                <a16:creationId xmlns:a16="http://schemas.microsoft.com/office/drawing/2014/main" id="{13C95CDB-0DD5-313E-AB4F-F0EA827DF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00" y="3905161"/>
            <a:ext cx="409600" cy="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19F0-C2E3-7074-3C33-312BCCBF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Algorithms</a:t>
            </a:r>
            <a:r>
              <a:rPr lang="de-DE" dirty="0"/>
              <a:t> on </a:t>
            </a:r>
            <a:r>
              <a:rPr lang="de-DE" dirty="0" err="1"/>
              <a:t>isoTPS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189AD-B9FA-7C5A-1167-F032E6C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TEBD:</a:t>
            </a:r>
          </a:p>
          <a:p>
            <a:endParaRPr lang="de-DE" dirty="0"/>
          </a:p>
          <a:p>
            <a:r>
              <a:rPr lang="de-DE" dirty="0"/>
              <a:t>DMRG: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 </a:t>
            </a:r>
            <a:r>
              <a:rPr lang="de-DE" dirty="0" err="1"/>
              <a:t>eigenvalue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!</a:t>
            </a:r>
          </a:p>
        </p:txBody>
      </p:sp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7)&#10;\end{equation*}&#10;\end{document}" title="IguanaTex Bitmap Display">
            <a:extLst>
              <a:ext uri="{FF2B5EF4-FFF2-40B4-BE49-F238E27FC236}">
                <a16:creationId xmlns:a16="http://schemas.microsoft.com/office/drawing/2014/main" id="{20151229-D081-C3B2-5BC7-AC176590F6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8" y="1849365"/>
            <a:ext cx="974933" cy="4053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{12})&#10;\end{equation*}&#10;\end{document}" title="IguanaTex Bitmap Display">
            <a:extLst>
              <a:ext uri="{FF2B5EF4-FFF2-40B4-BE49-F238E27FC236}">
                <a16:creationId xmlns:a16="http://schemas.microsoft.com/office/drawing/2014/main" id="{6EBAEE95-F65A-8E3F-1A9D-F1666F19DE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7" y="2867157"/>
            <a:ext cx="1120668" cy="4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A96DD-D878-4C6A-CD85-6A2A2D69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6DD823E-BEB5-10B8-9F5D-E5C49D22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0" y="1690688"/>
            <a:ext cx="4343400" cy="4542473"/>
          </a:xfrm>
        </p:spPr>
      </p:pic>
      <p:pic>
        <p:nvPicPr>
          <p:cNvPr id="8" name="Grafik 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 title="IguanaTex Bitmap Display">
            <a:extLst>
              <a:ext uri="{FF2B5EF4-FFF2-40B4-BE49-F238E27FC236}">
                <a16:creationId xmlns:a16="http://schemas.microsoft.com/office/drawing/2014/main" id="{570CD0EC-5F45-5AFF-02CA-5E5FD4E67E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64" y="2925645"/>
            <a:ext cx="273067" cy="24106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D59095F-C7EB-F670-E158-32A1737959A2}"/>
              </a:ext>
            </a:extLst>
          </p:cNvPr>
          <p:cNvCxnSpPr>
            <a:cxnSpLocks/>
          </p:cNvCxnSpPr>
          <p:nvPr/>
        </p:nvCxnSpPr>
        <p:spPr>
          <a:xfrm>
            <a:off x="3349592" y="3166712"/>
            <a:ext cx="1049955" cy="68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0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0855-F60C-8492-EB93-F79694E8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5A635F-C2C4-87FF-BA4A-C11339B1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477E6B-3C28-7C0E-F2B3-7CF57774F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3D7EBED-F043-961B-33F0-6EE906F87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18E292-8ABA-FFB2-255C-426E19303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6F0E271-FE74-FD16-FD56-E8CB83F0F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6911CC1-51A7-AF23-481E-876E9826B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9663" y="1692000"/>
            <a:ext cx="2352675" cy="44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B691-B888-9697-020B-3CE823B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21D9-0287-DF25-E462-753CB87D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YB Error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919E26-2001-74CC-F73C-7BC5480A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1344" y="1980162"/>
            <a:ext cx="5929313" cy="2071688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&#10;\end{equation*}&#10;\end{document}" title="IguanaTex Bitmap Display">
            <a:extLst>
              <a:ext uri="{FF2B5EF4-FFF2-40B4-BE49-F238E27FC236}">
                <a16:creationId xmlns:a16="http://schemas.microsoft.com/office/drawing/2014/main" id="{64D3ADD2-774D-EA21-1784-AAC7E0CB4E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95" y="4877840"/>
            <a:ext cx="1821075" cy="379461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88668767-0386-7B18-31A2-B8B02563A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15" y="4855303"/>
            <a:ext cx="305706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07C1-D4CC-2801-2C4E-696C11B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EFB9C6-DA3D-D37A-BA28-6B9DE91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pPr lvl="1"/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SVD + </a:t>
            </a:r>
            <a:r>
              <a:rPr lang="de-DE" dirty="0" err="1"/>
              <a:t>disentangling</a:t>
            </a:r>
            <a:endParaRPr lang="de-DE" dirty="0"/>
          </a:p>
          <a:p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64BF3B08-7776-4DF0-72BA-157274EF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2636329"/>
            <a:ext cx="6323200" cy="6741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 title="IguanaTex Bitmap Display">
            <a:extLst>
              <a:ext uri="{FF2B5EF4-FFF2-40B4-BE49-F238E27FC236}">
                <a16:creationId xmlns:a16="http://schemas.microsoft.com/office/drawing/2014/main" id="{881B379C-F7E0-9BC2-27AB-067BE024C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0" y="3505654"/>
            <a:ext cx="5971200" cy="4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DACF-D09A-0CBF-6BB4-037794B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6F6DB7E-6F93-59D9-54D6-A8E01D76D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4464993"/>
            <a:ext cx="2370556" cy="378286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F5E15F-1955-006A-33BE-4B5BD836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0905" y="2968211"/>
            <a:ext cx="3467100" cy="3371850"/>
          </a:xfr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A77ABD6C-A0E7-9CDB-6AC0-3D84A09DB8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1811957"/>
            <a:ext cx="6323200" cy="6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E18C-C2ED-19B8-EFD4-0344851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008A66-CB86-51F5-19EC-5F3273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765" y="1690688"/>
            <a:ext cx="6692916" cy="4564224"/>
          </a:xfrm>
        </p:spPr>
      </p:pic>
    </p:spTree>
    <p:extLst>
      <p:ext uri="{BB962C8B-B14F-4D97-AF65-F5344CB8AC3E}">
        <p14:creationId xmlns:p14="http://schemas.microsoft.com/office/powerpoint/2010/main" val="387932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32D0A-C835-A559-3128-E257F4D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9A881-22C3-C1E2-A389-FF545032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5BF86E-9129-7E55-BF7D-D78AC1B51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7ACFA8-D3D0-251D-8A92-B6062EC95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8366197-94A6-EEB1-95A3-E07CB7FF2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4975" y="2091008"/>
            <a:ext cx="8782050" cy="1676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AE2948-E470-0DCE-FC22-A67CACFA21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2BB9C6-201F-7B40-3ED2-CB1BC695B9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1975" y="4167729"/>
            <a:ext cx="11068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1D2C38-9607-D18B-6BEC-1007FF5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8469" y="2449139"/>
            <a:ext cx="6215063" cy="3095625"/>
          </a:xfrm>
        </p:spPr>
      </p:pic>
    </p:spTree>
    <p:extLst>
      <p:ext uri="{BB962C8B-B14F-4D97-AF65-F5344CB8AC3E}">
        <p14:creationId xmlns:p14="http://schemas.microsoft.com/office/powerpoint/2010/main" val="145778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4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Rényi-entropy</a:t>
            </a:r>
            <a:endParaRPr lang="de-DE" i="1" dirty="0"/>
          </a:p>
          <a:p>
            <a:endParaRPr lang="de-DE" i="1" dirty="0"/>
          </a:p>
          <a:p>
            <a:endParaRPr lang="de-DE" i="1" dirty="0"/>
          </a:p>
          <a:p>
            <a:endParaRPr lang="de-DE" i="1" dirty="0"/>
          </a:p>
          <a:p>
            <a:endParaRPr lang="de-DE" i="1" dirty="0"/>
          </a:p>
          <a:p>
            <a:endParaRPr lang="de-DE" i="1" dirty="0"/>
          </a:p>
          <a:p>
            <a:r>
              <a:rPr lang="de-DE" dirty="0"/>
              <a:t>Bounds </a:t>
            </a:r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practice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 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8" name="Grafik 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&#10;\end{equation*}&#10;\end{document}" title="IguanaTex Bitmap Display">
            <a:extLst>
              <a:ext uri="{FF2B5EF4-FFF2-40B4-BE49-F238E27FC236}">
                <a16:creationId xmlns:a16="http://schemas.microsoft.com/office/drawing/2014/main" id="{5A173CC8-4869-2D7B-B104-B87EC83B07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72" y="2877730"/>
            <a:ext cx="5196980" cy="723916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 title="IguanaTex Bitmap Display">
            <a:extLst>
              <a:ext uri="{FF2B5EF4-FFF2-40B4-BE49-F238E27FC236}">
                <a16:creationId xmlns:a16="http://schemas.microsoft.com/office/drawing/2014/main" id="{B1368E6E-D510-F779-446B-90FC4494EF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53" y="3836493"/>
            <a:ext cx="2713600" cy="456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68048C-6EEC-029E-DF49-20051A177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2015" y="2363396"/>
            <a:ext cx="2724150" cy="2476500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\le 1&#10;\end{equation*}&#10;\end{document}" title="IguanaTex Bitmap Display">
            <a:extLst>
              <a:ext uri="{FF2B5EF4-FFF2-40B4-BE49-F238E27FC236}">
                <a16:creationId xmlns:a16="http://schemas.microsoft.com/office/drawing/2014/main" id="{9451C04F-66D8-9404-37D2-99EF1AEE59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99" y="4975073"/>
            <a:ext cx="836267" cy="2837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&gt; 1&#10;\end{equation*}&#10;\end{document}" title="IguanaTex Bitmap Display">
            <a:extLst>
              <a:ext uri="{FF2B5EF4-FFF2-40B4-BE49-F238E27FC236}">
                <a16:creationId xmlns:a16="http://schemas.microsoft.com/office/drawing/2014/main" id="{92A583C4-1185-599B-E257-9F84006CAB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66" y="5515019"/>
            <a:ext cx="836267" cy="2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 title="IguanaTex Bitmap Display">
            <a:extLst>
              <a:ext uri="{FF2B5EF4-FFF2-40B4-BE49-F238E27FC236}">
                <a16:creationId xmlns:a16="http://schemas.microsoft.com/office/drawing/2014/main" id="{E1B7BDA7-7FBE-13B6-A8C3-AFA5F1E4E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76" y="2494002"/>
            <a:ext cx="4881067" cy="41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DDD3E-B259-1C3C-E735-F39B2237572A}"/>
              </a:ext>
            </a:extLst>
          </p:cNvPr>
          <p:cNvSpPr txBox="1"/>
          <p:nvPr/>
        </p:nvSpPr>
        <p:spPr>
          <a:xfrm>
            <a:off x="2310355" y="333928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maximize</a:t>
            </a:r>
            <a:endParaRPr lang="de-DE" sz="2800" dirty="0"/>
          </a:p>
        </p:txBody>
      </p:sp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 title="IguanaTex Bitmap Display">
            <a:extLst>
              <a:ext uri="{FF2B5EF4-FFF2-40B4-BE49-F238E27FC236}">
                <a16:creationId xmlns:a16="http://schemas.microsoft.com/office/drawing/2014/main" id="{B4AEDD02-0C14-850E-0C9F-46B5623D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69" y="3384243"/>
            <a:ext cx="723200" cy="388267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 title="IguanaTex Bitmap Display">
            <a:extLst>
              <a:ext uri="{FF2B5EF4-FFF2-40B4-BE49-F238E27FC236}">
                <a16:creationId xmlns:a16="http://schemas.microsoft.com/office/drawing/2014/main" id="{5D9738F3-C7CC-EC13-2311-6E939B92D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9" y="3501690"/>
            <a:ext cx="315733" cy="198400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8B453078-11A2-B201-97D6-339C90D1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92" y="4408943"/>
            <a:ext cx="974933" cy="40106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82CD8-8523-3217-7428-91C32C51F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725946" cy="4832519"/>
          </a:xfrm>
        </p:spPr>
        <p:txBody>
          <a:bodyPr>
            <a:norm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Evenbly</a:t>
            </a:r>
            <a:r>
              <a:rPr lang="de-DE" dirty="0"/>
              <a:t>-Vidal </a:t>
            </a:r>
            <a:r>
              <a:rPr lang="de-DE" dirty="0" err="1"/>
              <a:t>algorithm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887B1B-2E07-71FC-EF9C-C22F1C3DE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96216" y="704850"/>
            <a:ext cx="2209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F04F81-C5F2-8461-F9EF-FA8C0E69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497" y="1505808"/>
            <a:ext cx="7053416" cy="4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easy </a:t>
            </a:r>
            <a:r>
              <a:rPr lang="de-DE" dirty="0" err="1"/>
              <a:t>tensor</a:t>
            </a:r>
            <a:r>
              <a:rPr lang="de-DE" dirty="0"/>
              <a:t> network form </a:t>
            </a:r>
            <a:r>
              <a:rPr lang="de-DE" dirty="0" err="1"/>
              <a:t>for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01EB0-9FB6-0072-38DC-AA622DB02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7050" y="3201031"/>
            <a:ext cx="6057900" cy="32918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43A82C4-7447-598C-3203-083F214D0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050" y="3212461"/>
            <a:ext cx="6057900" cy="32689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BD72BE3-43BE-E2B9-C162-A7FD482CA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7050" y="3212461"/>
            <a:ext cx="6057900" cy="32689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CDC2E8-DEE5-0A89-9849-4D7A74909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7050" y="3201031"/>
            <a:ext cx="6057900" cy="329184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\neq 2&#10;\end{equation*}&#10;\end{document}" title="IguanaTex Bitmap Display">
            <a:extLst>
              <a:ext uri="{FF2B5EF4-FFF2-40B4-BE49-F238E27FC236}">
                <a16:creationId xmlns:a16="http://schemas.microsoft.com/office/drawing/2014/main" id="{5ADAD974-A479-E079-208A-7EF6A9F102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18" y="1872850"/>
            <a:ext cx="846933" cy="3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Computing Gradient </a:t>
            </a:r>
            <a:r>
              <a:rPr lang="de-DE" dirty="0" err="1"/>
              <a:t>costs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DC3B1D40-1EB3-3590-FDE3-353B4685B8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83" y="5433507"/>
            <a:ext cx="975218" cy="403881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ig(\nabla f_\text{Rényi}\left(U,\theta,\alpha\right)\Big)_{i,j,k,l}\propto&#10;\end{equation*}&#10;\end{document}" title="IguanaTex Bitmap Display">
            <a:extLst>
              <a:ext uri="{FF2B5EF4-FFF2-40B4-BE49-F238E27FC236}">
                <a16:creationId xmlns:a16="http://schemas.microsoft.com/office/drawing/2014/main" id="{9205EE0F-7815-359F-7442-642D4ADB2A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" y="3002481"/>
            <a:ext cx="3998788" cy="7090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5B85D3-C544-9263-22CE-64AB682AE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2807" y="1667209"/>
            <a:ext cx="5067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2BA568-56FB-7CEE-05EA-5811376B3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39B923D-B595-D59F-943C-83553BC1E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1F88B0-D1CC-18C7-7FA1-E4A08D131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594" y="1940932"/>
            <a:ext cx="10310813" cy="1333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29BF885-7FD0-7449-8A58-161AF32FB5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062" y="4212324"/>
            <a:ext cx="5214938" cy="1738313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AD5B086-8866-8BE9-A047-84518AD3ED37}"/>
              </a:ext>
            </a:extLst>
          </p:cNvPr>
          <p:cNvCxnSpPr>
            <a:cxnSpLocks/>
          </p:cNvCxnSpPr>
          <p:nvPr/>
        </p:nvCxnSpPr>
        <p:spPr>
          <a:xfrm flipV="1">
            <a:off x="2906829" y="2979019"/>
            <a:ext cx="620830" cy="1342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 title="IguanaTex Bitmap Display">
            <a:extLst>
              <a:ext uri="{FF2B5EF4-FFF2-40B4-BE49-F238E27FC236}">
                <a16:creationId xmlns:a16="http://schemas.microsoft.com/office/drawing/2014/main" id="{AED9E6B3-6348-479C-D9CA-9BF9D36ED0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00" y="4740506"/>
            <a:ext cx="2556947" cy="4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10F303-9CEB-BEAD-D9FC-778534CC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670" y="1747992"/>
            <a:ext cx="6814661" cy="47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</a:t>
            </a:r>
          </a:p>
        </p:txBody>
      </p:sp>
      <p:pic>
        <p:nvPicPr>
          <p:cNvPr id="8" name="Grafik 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^\prime} = \hat{U}^{[i,j]}(\Delta t) \ket{\Psi}&#10;\end{equation*}&#10;\end{document}" title="IguanaTex Bitmap Display">
            <a:extLst>
              <a:ext uri="{FF2B5EF4-FFF2-40B4-BE49-F238E27FC236}">
                <a16:creationId xmlns:a16="http://schemas.microsoft.com/office/drawing/2014/main" id="{0D0955DC-5C18-4B32-C10B-DA0F5D6B69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50" y="1825627"/>
            <a:ext cx="3049801" cy="425852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 title="IguanaTex Bitmap Display">
            <a:extLst>
              <a:ext uri="{FF2B5EF4-FFF2-40B4-BE49-F238E27FC236}">
                <a16:creationId xmlns:a16="http://schemas.microsoft.com/office/drawing/2014/main" id="{739F4F08-59EE-AB5C-A107-9BB8CB03E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54" y="3687607"/>
            <a:ext cx="5832533" cy="4245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 title="IguanaTex Bitmap Display">
            <a:extLst>
              <a:ext uri="{FF2B5EF4-FFF2-40B4-BE49-F238E27FC236}">
                <a16:creationId xmlns:a16="http://schemas.microsoft.com/office/drawing/2014/main" id="{DC98ABBA-ACCF-8810-BCFA-3CE4DAC122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4510913"/>
            <a:ext cx="5354667" cy="7637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200BE-4A5F-54CA-B80C-958BEF334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3059" y="940505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 title="IguanaTex Bitmap Display">
            <a:extLst>
              <a:ext uri="{FF2B5EF4-FFF2-40B4-BE49-F238E27FC236}">
                <a16:creationId xmlns:a16="http://schemas.microsoft.com/office/drawing/2014/main" id="{3FDFA6C9-E3FB-9419-3275-0315D2F285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2" y="3899355"/>
            <a:ext cx="3940267" cy="424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8DC0C9D-3ED4-FD38-0354-FE7CDBEA3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2159" y="1730371"/>
            <a:ext cx="4933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</a:t>
            </a:r>
          </a:p>
        </p:txBody>
      </p:sp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435338EF-6D0E-CBAA-AACF-14264E47C3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9" y="815641"/>
            <a:ext cx="4915200" cy="424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F9BA1B-EF60-070E-DC68-B7B962C4C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2392FF-3CBC-89EE-2E08-365DA0A3B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30626F-6468-0F88-744C-E697D2665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7B6C634-EB74-4C6D-B53F-1311CE6B1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452719E-AB9E-51ED-5D5C-8EFE27ED3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1A6B4-554F-EDF5-BD4E-EE4AD0E9CC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1978" y="1452871"/>
            <a:ext cx="10461817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2497FA7-33E2-BE73-1D21-A21403D102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978" y="1452871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Alternative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canonical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form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EDBDAF-644B-A1FD-01CA-5FFB88C6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760" y="1891919"/>
            <a:ext cx="4057650" cy="422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EC39C-F712-6700-6595-D0EA96178D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305" y="2726405"/>
            <a:ext cx="1551623" cy="16116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58FCC0-08C4-EE1D-BC7D-A8E5BAAA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2782" y="4235804"/>
            <a:ext cx="176784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1A851-5803-7CD5-470F-2FA89E46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740F90-2DD4-4108-1E6D-2E78C8B8A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order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Second </a:t>
            </a:r>
            <a:r>
              <a:rPr lang="de-DE" dirty="0" err="1"/>
              <a:t>order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YB </a:t>
            </a:r>
            <a:r>
              <a:rPr lang="de-DE" dirty="0" err="1"/>
              <a:t>moves</a:t>
            </a:r>
            <a:r>
              <a:rPr lang="de-DE" dirty="0"/>
              <a:t>!</a:t>
            </a:r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FD0B11CE-7229-8CCA-02BE-108486D1E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60" y="1871709"/>
            <a:ext cx="4915200" cy="424533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974DC9F5-94AB-E714-2E77-4887DA4326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60" y="2833330"/>
            <a:ext cx="4915200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Transverse Field Ising (TFI)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field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 title="IguanaTex Bitmap Display">
            <a:extLst>
              <a:ext uri="{FF2B5EF4-FFF2-40B4-BE49-F238E27FC236}">
                <a16:creationId xmlns:a16="http://schemas.microsoft.com/office/drawing/2014/main" id="{F952D50B-A1E4-7473-F8A1-9896E07C7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73" y="2368677"/>
            <a:ext cx="4804267" cy="838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 title="IguanaTex Bitmap Display">
            <a:extLst>
              <a:ext uri="{FF2B5EF4-FFF2-40B4-BE49-F238E27FC236}">
                <a16:creationId xmlns:a16="http://schemas.microsoft.com/office/drawing/2014/main" id="{BF76285C-17CE-6AE3-65C4-75285A6F0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4" y="3958450"/>
            <a:ext cx="1796267" cy="3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DD159-F5E9-D84B-C353-606FB665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Ground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imaginary</a:t>
            </a:r>
            <a:r>
              <a:rPr lang="de-DE" dirty="0"/>
              <a:t> TEBD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7570E-7BFC-BE4F-636D-25887FD55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Imaginary</a:t>
            </a:r>
            <a:r>
              <a:rPr lang="de-DE" dirty="0"/>
              <a:t> TEBD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states</a:t>
            </a:r>
            <a:endParaRPr lang="de-DE" dirty="0"/>
          </a:p>
          <a:p>
            <a:endParaRPr lang="de-DE" dirty="0"/>
          </a:p>
          <a:p>
            <a:r>
              <a:rPr lang="de-DE" dirty="0"/>
              <a:t>TEBD </a:t>
            </a:r>
            <a:r>
              <a:rPr lang="de-DE" dirty="0" err="1"/>
              <a:t>error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Reference Simulation: DMRG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tenpy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EBD} = \varepsilon_\text{Trotter} + \varepsilon_\text{local} + \varepsilon_\text{YB}&#10;\end{equation*}&#10;\end{document}" title="IguanaTex Bitmap Display">
            <a:extLst>
              <a:ext uri="{FF2B5EF4-FFF2-40B4-BE49-F238E27FC236}">
                <a16:creationId xmlns:a16="http://schemas.microsoft.com/office/drawing/2014/main" id="{31DE4BB1-95DE-0407-7C60-AB216F844D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684" y="2973469"/>
            <a:ext cx="4699733" cy="262400"/>
          </a:xfrm>
          <a:prstGeom prst="rect">
            <a:avLst/>
          </a:prstGeom>
        </p:spPr>
      </p:pic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rotter} + \varepsilon_\text{local} \approx \varepsilon_\text{YB}&#10;\end{equation*}&#10;\end{document}" title="IguanaTex Bitmap Display">
            <a:extLst>
              <a:ext uri="{FF2B5EF4-FFF2-40B4-BE49-F238E27FC236}">
                <a16:creationId xmlns:a16="http://schemas.microsoft.com/office/drawing/2014/main" id="{11A6FFF5-A9BE-D19D-2822-85AFA316B0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684" y="4001295"/>
            <a:ext cx="3283200" cy="262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EFF3159-25D6-64E5-4C8E-C990CD914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946" y="3495208"/>
            <a:ext cx="2500404" cy="24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9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A2244C-EFDF-8800-1003-96C3278D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450" y="1980405"/>
            <a:ext cx="2600325" cy="424053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B932ED-0B58-57B9-D5C3-A8737ECD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6150" y="1940400"/>
            <a:ext cx="2600325" cy="42805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DA9C16-DBBF-9EA5-285F-7890FB7A3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4654" y="1940400"/>
            <a:ext cx="2600325" cy="4280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11AA9C-23C4-FE66-7FFD-E724ADAD5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6504" y="1940400"/>
            <a:ext cx="2680335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17D9BD-0A1E-A09A-E12C-3AEC54E8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5269" y="1940400"/>
            <a:ext cx="2600325" cy="428053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04C217-AF11-DF73-FCB6-CC09B772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8807" y="1940400"/>
            <a:ext cx="3540443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1E843E-B15D-DA59-41F8-DFB203B7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9539" y="1940087"/>
            <a:ext cx="2600325" cy="436054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2545FA-637A-B67A-EF14-5CF5A51C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318" y="1940086"/>
            <a:ext cx="3540443" cy="43605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9DB8D6-5677-4440-DD1D-7AD32701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7470" y="1940087"/>
            <a:ext cx="2600325" cy="4360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3859F0-809B-7F9F-76BF-6F44E519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8504" y="1940087"/>
            <a:ext cx="2600325" cy="436054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5BD26D9-7A05-C65A-11CA-BCF46231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734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2A34CB5-DBCC-944A-A2C7-B70B2A5C0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95" y="1861816"/>
            <a:ext cx="11357610" cy="463105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0CA75D-0CFB-CE2C-FF5C-5C49A9080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95" y="1861816"/>
            <a:ext cx="7627620" cy="4631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8DFB97-AD15-5A6F-F7D8-1D72B0DC5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195" y="1861816"/>
            <a:ext cx="7627620" cy="46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evolution</a:t>
            </a:r>
            <a:r>
              <a:rPr lang="de-DE" dirty="0"/>
              <a:t>: Global </a:t>
            </a:r>
            <a:r>
              <a:rPr lang="de-DE" dirty="0" err="1"/>
              <a:t>quench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F83E7-AE23-A925-CC23-9FAD4733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876" y="2037087"/>
            <a:ext cx="10200247" cy="4290734"/>
          </a:xfrm>
        </p:spPr>
      </p:pic>
    </p:spTree>
    <p:extLst>
      <p:ext uri="{BB962C8B-B14F-4D97-AF65-F5344CB8AC3E}">
        <p14:creationId xmlns:p14="http://schemas.microsoft.com/office/powerpoint/2010/main" val="1728073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5609-6C2B-CA0F-D9A2-7B8DED9C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F0B99-EC4E-3558-0E3D-37C3985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</a:t>
            </a:r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generalizable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lattices</a:t>
            </a:r>
            <a:endParaRPr lang="de-DE" dirty="0"/>
          </a:p>
          <a:p>
            <a:r>
              <a:rPr lang="de-DE" dirty="0"/>
              <a:t>TEBD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time </a:t>
            </a:r>
            <a:r>
              <a:rPr lang="de-DE" dirty="0" err="1"/>
              <a:t>evolution</a:t>
            </a:r>
            <a:endParaRPr lang="de-DE" dirty="0"/>
          </a:p>
          <a:p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</a:t>
            </a:r>
            <a:r>
              <a:rPr lang="de-DE" dirty="0" err="1"/>
              <a:t>states</a:t>
            </a:r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DMRG</a:t>
            </a:r>
          </a:p>
          <a:p>
            <a:pPr lvl="1"/>
            <a:r>
              <a:rPr lang="de-DE" dirty="0" err="1"/>
              <a:t>Thermodynamic</a:t>
            </a:r>
            <a:r>
              <a:rPr lang="de-DE" dirty="0"/>
              <a:t> </a:t>
            </a:r>
            <a:r>
              <a:rPr lang="de-DE" dirty="0" err="1"/>
              <a:t>limit</a:t>
            </a:r>
            <a:endParaRPr lang="de-DE" dirty="0"/>
          </a:p>
          <a:p>
            <a:pPr lvl="1"/>
            <a:r>
              <a:rPr lang="de-DE" dirty="0"/>
              <a:t>GPUs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CB7D10-3074-EB9A-2B8C-90F1BB97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172" y="728132"/>
            <a:ext cx="2209800" cy="2324100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8)&#10;\end{equation*}&#10;\end{document}" title="IguanaTex Bitmap Display">
            <a:extLst>
              <a:ext uri="{FF2B5EF4-FFF2-40B4-BE49-F238E27FC236}">
                <a16:creationId xmlns:a16="http://schemas.microsoft.com/office/drawing/2014/main" id="{E774C353-1654-C920-54CE-75C125347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47" y="2369590"/>
            <a:ext cx="974933" cy="4010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4B5CB28-BB77-99D6-DFDE-C947175BE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0097" y="3187171"/>
            <a:ext cx="1885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52E69-7594-7757-5F07-49FF965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 –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108560-60C4-504A-E685-5C06D766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565478-A982-6D3E-3ECB-D8EB20516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21FD54-CB2B-2405-856E-B66196BE2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5F34F-8849-D0D8-62EC-E940D93AE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8250" y="3001915"/>
            <a:ext cx="9715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98901-925C-6CC8-9D6F-9239EA9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Tensor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75B2CE-FF28-7462-A411-6F1956B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Tensor </a:t>
            </a:r>
            <a:r>
              <a:rPr lang="de-DE" dirty="0" err="1"/>
              <a:t>of</a:t>
            </a:r>
            <a:r>
              <a:rPr lang="de-DE" dirty="0"/>
              <a:t> rank    :</a:t>
            </a:r>
          </a:p>
        </p:txBody>
      </p:sp>
      <p:pic>
        <p:nvPicPr>
          <p:cNvPr id="5" name="Grafik 4" descr="\documentclass{article}&#10;\usepackage{amsmath}&#10;\usepackage{mathtools}&#10;\pagestyle{empty}&#10;\begin{document}&#10;\begin{equation*}&#10;n&#10;\end{equation*}&#10;\end{document}" title="IguanaTex Bitmap Display">
            <a:extLst>
              <a:ext uri="{FF2B5EF4-FFF2-40B4-BE49-F238E27FC236}">
                <a16:creationId xmlns:a16="http://schemas.microsoft.com/office/drawing/2014/main" id="{8487A47E-014D-D4CE-BC92-7AB3CFAFE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3" y="1994795"/>
            <a:ext cx="194133" cy="160000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T \in \mathbb{C}^{\chi_1\times\chi_2\times\dots\times\chi_n}&#10;\end{equation*}&#10;\end{document}" title="IguanaTex Bitmap Display">
            <a:extLst>
              <a:ext uri="{FF2B5EF4-FFF2-40B4-BE49-F238E27FC236}">
                <a16:creationId xmlns:a16="http://schemas.microsoft.com/office/drawing/2014/main" id="{56A91656-38C1-3A45-C6E3-4CD053C9A9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1864662"/>
            <a:ext cx="2803200" cy="290133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amssymb}&#10;\usepackage{mathtools}&#10;\pagestyle{empty}&#10;\begin{document}&#10;\begin{equation*}&#10;T_{i_1,i_2,\dots,i_n} \in \mathbb{C}&#10;\end{equation*}&#10;\end{document}" title="IguanaTex Bitmap Display">
            <a:extLst>
              <a:ext uri="{FF2B5EF4-FFF2-40B4-BE49-F238E27FC236}">
                <a16:creationId xmlns:a16="http://schemas.microsoft.com/office/drawing/2014/main" id="{47E99A52-A125-351C-1A27-9E0FA3778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2526344"/>
            <a:ext cx="2150400" cy="35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66631F-0304-8674-78C1-64435ADE6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1900" y="4018139"/>
            <a:ext cx="2476500" cy="1690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0D447FB-10BB-9DEE-7EB0-C6967B671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3601" y="4530108"/>
            <a:ext cx="1619250" cy="6667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70F09BC-DF4F-50A8-C89D-B09052BEB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7688" y="4530108"/>
            <a:ext cx="26193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C80F8-26C3-85E9-D443-F8D71315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C51077-66AD-01D3-3A08-3C0D66F7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250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CC0FF2-9BDA-7E29-DEB4-6146746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1781" y="2309813"/>
            <a:ext cx="6548438" cy="2238375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6981F65-DDB4-D3E9-1870-BDBF3E50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Tensors</a:t>
            </a:r>
          </a:p>
        </p:txBody>
      </p:sp>
    </p:spTree>
    <p:extLst>
      <p:ext uri="{BB962C8B-B14F-4D97-AF65-F5344CB8AC3E}">
        <p14:creationId xmlns:p14="http://schemas.microsoft.com/office/powerpoint/2010/main" val="1428855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F4541-E858-5FEA-E21A-BD40BC7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891159-86C4-85F0-E8E6-2A0063011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3" y="1692000"/>
            <a:ext cx="4198620" cy="4415790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2F5A7-74B9-7B3E-CC3B-900E18276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5664" y="2214943"/>
            <a:ext cx="3764280" cy="3688080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raket{\Psi|\hat{O}_{i,j}|\Psi} =&#10;\end{equation*}&#10;\end{document}" title="IguanaTex Bitmap Display">
            <a:extLst>
              <a:ext uri="{FF2B5EF4-FFF2-40B4-BE49-F238E27FC236}">
                <a16:creationId xmlns:a16="http://schemas.microsoft.com/office/drawing/2014/main" id="{1EA70639-D14C-E90B-0FAA-5FBCC26992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93" y="3838564"/>
            <a:ext cx="1941981" cy="4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TEBD2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1B93B2A2-E0A5-397D-C9BC-A29378B6CF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00" y="815641"/>
            <a:ext cx="4915200" cy="4245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5FAAEF-57B9-A844-0FD5-DBBA6BFE1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8F95DD-3BB2-9D45-F6F1-2880A39D8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2A4CCD-C1F1-196F-C5CE-0123F2049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800" y="1454400"/>
            <a:ext cx="10461817" cy="504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C74E2E-57F0-27D4-6565-A46F72C6F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13E2C9E-4663-828F-7BE7-579A1B2649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800" y="1454400"/>
            <a:ext cx="10461818" cy="50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EE81087-FDEE-A150-91D1-F062E48CD2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2800" y="1454400"/>
            <a:ext cx="10461816" cy="50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4282EE-9919-BA97-8D70-8EE6F8820D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2800" y="1454400"/>
            <a:ext cx="104618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C03F2-58C9-CE80-32DE-156DFF2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9" name="Grafik 8" descr="\documentclass{article}&#10;\usepackage{amsmath}&#10;\usepackage{mathtools}&#10;\pagestyle{empty}&#10;\begin{document}&#10;\begin{equation*}&#10;c = \sum_{\alpha=1}^{\chi}A_\alpha B_\alpha&#10;\end{equation*}&#10;\end{document}" title="IguanaTex Bitmap Display">
            <a:extLst>
              <a:ext uri="{FF2B5EF4-FFF2-40B4-BE49-F238E27FC236}">
                <a16:creationId xmlns:a16="http://schemas.microsoft.com/office/drawing/2014/main" id="{DF243409-B78D-7BDF-36AD-AA782AD30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72" y="2102397"/>
            <a:ext cx="2120533" cy="983467"/>
          </a:xfrm>
          <a:prstGeom prst="rect">
            <a:avLst/>
          </a:prstGeom>
        </p:spPr>
      </p:pic>
      <p:pic>
        <p:nvPicPr>
          <p:cNvPr id="5" name="Grafik 4" descr="\documentclass{article}&#10;\usepackage{amsmath}&#10;\usepackage{mathtools}&#10;\pagestyle{empty}&#10;\begin{document}&#10;\begin{equation*}&#10;C_{ij} = \sum_{\alpha=1}^{\chi} A_{i\alpha} B_{\alpha j}&#10;\end{equation*}&#10;\end{document}" title="IguanaTex Bitmap Display">
            <a:extLst>
              <a:ext uri="{FF2B5EF4-FFF2-40B4-BE49-F238E27FC236}">
                <a16:creationId xmlns:a16="http://schemas.microsoft.com/office/drawing/2014/main" id="{119A52FA-105E-0389-FECC-9B4A1B75B2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73" y="4170962"/>
            <a:ext cx="2690511" cy="985482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5AB176-0604-B321-6EEA-824B6C41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Scalar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: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81B88B0-0BFE-9DCA-0853-384F8C40F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712" y="4269788"/>
            <a:ext cx="3762375" cy="7858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D243E39-765C-79B3-6188-7DD7BF420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9492" y="2195305"/>
            <a:ext cx="1928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D60FB-ECF1-FC43-9267-029A872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8ED7A3-1230-BA90-27A0-CA0894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72"/>
            <a:ext cx="10515600" cy="4351336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</a:t>
            </a:r>
            <a:r>
              <a:rPr lang="de-DE" dirty="0" err="1"/>
              <a:t>states</a:t>
            </a:r>
            <a:endParaRPr lang="de-DE" dirty="0"/>
          </a:p>
        </p:txBody>
      </p:sp>
      <p:pic>
        <p:nvPicPr>
          <p:cNvPr id="11" name="Grafik 10" descr="\documentclass{article}&#10;\usepackage{amsmath}&#10;\usepackage{mathtools}&#10;\pagestyle{empty}&#10;\begin{document}&#10;\begin{equation*}&#10; d^N \rightarrow N\chi^2d&#10;\end{equation*}&#10;\end{document}" title="IguanaTex Bitmap Display">
            <a:extLst>
              <a:ext uri="{FF2B5EF4-FFF2-40B4-BE49-F238E27FC236}">
                <a16:creationId xmlns:a16="http://schemas.microsoft.com/office/drawing/2014/main" id="{88D40CEA-F67D-BBFC-BA43-761554EDDD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86" y="5080257"/>
            <a:ext cx="1879467" cy="388267"/>
          </a:xfrm>
          <a:prstGeom prst="rect">
            <a:avLst/>
          </a:prstGeom>
        </p:spPr>
      </p:pic>
      <p:pic>
        <p:nvPicPr>
          <p:cNvPr id="3" name="Grafik 2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54EDC218-FE8A-8815-C3D6-E23E513C41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32" y="1644045"/>
            <a:ext cx="7666040" cy="10821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49C3D6B-FBF9-5859-6543-5CE0F60DA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703" y="2914418"/>
            <a:ext cx="9786938" cy="1905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B55960E-AAB4-A353-A228-338754A71C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703" y="2916000"/>
            <a:ext cx="9786938" cy="190500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16EC715-FB46-8E0F-4B5D-742A277FF1A4}"/>
              </a:ext>
            </a:extLst>
          </p:cNvPr>
          <p:cNvCxnSpPr/>
          <p:nvPr/>
        </p:nvCxnSpPr>
        <p:spPr>
          <a:xfrm flipH="1" flipV="1">
            <a:off x="9784080" y="3912669"/>
            <a:ext cx="312821" cy="1458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&#10;\end{equation*}&#10;\end{document}" title="IguanaTex Bitmap Display">
            <a:extLst>
              <a:ext uri="{FF2B5EF4-FFF2-40B4-BE49-F238E27FC236}">
                <a16:creationId xmlns:a16="http://schemas.microsoft.com/office/drawing/2014/main" id="{145CED8D-AEA6-2A6C-8FCD-73A70168DC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34" y="5542335"/>
            <a:ext cx="200533" cy="2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99C1D-A954-053D-B79E-328D8ADE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93A70-380A-B126-BA31-36579561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Isometry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4" name="Grafik 3" descr="\documentclass{article}&#10;\usepackage{amsmath}&#10;\usepackage{amssymb}&#10;\usepackage{mathtools}&#10;\pagestyle{empty}&#10;\begin{document}&#10;\begin{equation*}&#10;W \in \mathbb{C}^{n\times m}, \,\, n\ge m&#10;\end{equation*}&#10;\end{document}" title="IguanaTex Bitmap Display">
            <a:extLst>
              <a:ext uri="{FF2B5EF4-FFF2-40B4-BE49-F238E27FC236}">
                <a16:creationId xmlns:a16="http://schemas.microsoft.com/office/drawing/2014/main" id="{500410FE-9899-58FD-E562-DB84201202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1885857"/>
            <a:ext cx="2980267" cy="343467"/>
          </a:xfrm>
          <a:prstGeom prst="rect">
            <a:avLst/>
          </a:prstGeom>
        </p:spPr>
      </p:pic>
      <p:pic>
        <p:nvPicPr>
          <p:cNvPr id="5" name="Grafik 4" descr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 title="IguanaTex Bitmap Display">
            <a:extLst>
              <a:ext uri="{FF2B5EF4-FFF2-40B4-BE49-F238E27FC236}">
                <a16:creationId xmlns:a16="http://schemas.microsoft.com/office/drawing/2014/main" id="{449E5824-3DB0-7632-F617-31442C568E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28" y="3670628"/>
            <a:ext cx="1546667" cy="3306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amssymb}&#10;\usepackage{mathtools}&#10;\pagestyle{empty}&#10;\begin{document}&#10;\begin{equation*}&#10;WW^\dagger = \mathbb{P}, \quad \mathbb{P}^2 = \mathbb{P}&#10;\end{equation*}&#10;\end{document}" title="IguanaTex Bitmap Display">
            <a:extLst>
              <a:ext uri="{FF2B5EF4-FFF2-40B4-BE49-F238E27FC236}">
                <a16:creationId xmlns:a16="http://schemas.microsoft.com/office/drawing/2014/main" id="{FDACA034-CCB3-FE20-7612-72EAA29BE2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60" y="4840957"/>
            <a:ext cx="3159069" cy="3911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6A77D2-113D-025C-F57D-AFF7DF2DE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2630" y="2823176"/>
            <a:ext cx="3293745" cy="146589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9A23AF-C057-42C3-95C0-0C2636910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2630" y="4801295"/>
            <a:ext cx="2388870" cy="14658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3ED5D6-BF7B-F221-B970-47DEA6DAA3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5139" y="1804225"/>
            <a:ext cx="1248728" cy="5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7150C-4A42-BE1B-06E7-5FF3D7C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D56FB45-A3B4-47E5-6009-6C165799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928" y="1804278"/>
            <a:ext cx="8018145" cy="173069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31E728A-9A4A-6A30-3639-600B4E778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2096" y="3648559"/>
            <a:ext cx="3373755" cy="27603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18269A-55E1-9E9E-5655-FD08AEA6E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6149" y="3648559"/>
            <a:ext cx="3527107" cy="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0,4911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chi&#10;\end{equation*}&#10;\end{document}"/>
  <p:tag name="IGUANATEXSIZE" val="28"/>
  <p:tag name="IGUANATEXCURSOR" val="63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47,619"/>
  <p:tag name="LATEXADDIN" val="\documentclass{article}&#10;\usepackage{amsmath}&#10;\usepackage{amssymb}&#10;\usepackage{mathtools}&#10;\pagestyle{empty}&#10;\begin{document}&#10;\begin{equation*}&#10;W \in \mathbb{C}^{n\times m}, \,\, n\ge m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543,6821"/>
  <p:tag name="LATEXADDIN" val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/>
  <p:tag name="IGUANATEXSIZE" val="28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09,111"/>
  <p:tag name="LATEXADDIN" val="\documentclass{article}&#10;\usepackage{amsmath}&#10;\usepackage{amssymb}&#10;\usepackage{mathtools}&#10;\pagestyle{empty}&#10;\begin{document}&#10;\begin{equation*}&#10;WW^\dagger = \mathbb{P}, \quad \mathbb{P}^2 = \mathbb{P}&#10;\end{equation*}&#10;\end{document}"/>
  <p:tag name="IGUANATEXSIZE" val="28"/>
  <p:tag name="IGUANATEXCURSOR" val="14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32,92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3262,842"/>
  <p:tag name="OUTPUTTYPE" val="PNG"/>
  <p:tag name="IGUANATEXVERSION" val="160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e^{-i\Delta t\hat{H}_\text{even}}e^{-i\Delta t\hat{H}_\text{odd}} + \mathcal{O}\left(\Delta t^2\right)&#10;\end{equation*}&#10;\end{document}"/>
  <p:tag name="IGUANATEXSIZE" val="28"/>
  <p:tag name="IGUANATEXCURSOR" val="43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722,1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\prod_{j \text{ even}} e^{-i\Delta t \hat{h}^{[j, j+1]}} = \prod_{j \text{ even}} \hat{U}^{[j,j+1]}(\Delta t)&#10;\end{equation*}&#10;\end{document}"/>
  <p:tag name="IGUANATEXSIZE" val="28"/>
  <p:tag name="IGUANATEXCURSOR" val="4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33,7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/>
  <p:tag name="IGUANATEXSIZE" val="28"/>
  <p:tag name="IGUANATEXCURSOR" val="3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3,982"/>
  <p:tag name="LATEXADDIN" val="\documentclass{article}&#10;\usepackage{amsmath}&#10;\usepackage{mathtools}&#10;\pagestyle{empty}&#10;\begin{document}&#10;\begin{equation*}&#10;d^N&#10;\end{equation*}&#10;\end{document}"/>
  <p:tag name="IGUANATEXSIZE" val="28"/>
  <p:tag name="IGUANATEXCURSOR" val="12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7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92,20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{12})&#10;\end{equation*}&#10;\end{document}"/>
  <p:tag name="IGUANATEXSIZE" val="28"/>
  <p:tag name="IGUANATEXCURSOR" val="6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D&#10;\end{equation*}&#10;\end{document}"/>
  <p:tag name="IGUANATEXSIZE" val="28"/>
  <p:tag name="IGUANATEXCURSOR" val="63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638,920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4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2098,98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/>
  <p:tag name="IGUANATEXSIZE" val="28"/>
  <p:tag name="IGUANATEXCURSOR" val="76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833,145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Psi} = \Re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usepackage{mathtools}&#10;\pagestyle{empty}&#10;\begin{document}&#10;\begin{equation*}&#10;n&#10;\end{equation*}&#10;\end{document}"/>
  <p:tag name="IGUANATEXSIZE" val="28"/>
  <p:tag name="IGUANATEXCURSOR" val="12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1826,7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&#10;\end{equation*}&#10;\end{document}"/>
  <p:tag name="IGUANATEXSIZE" val="28"/>
  <p:tag name="IGUANATEXCURSOR" val="72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53,88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293,963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\le 1&#10;\end{equation*}&#10;\end{document}"/>
  <p:tag name="IGUANATEXSIZE" val="28"/>
  <p:tag name="IGUANATEXCURSOR" val="6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93,963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&gt; 1&#10;\end{equation*}&#10;\end{document}"/>
  <p:tag name="IGUANATEXSIZE" val="28"/>
  <p:tag name="IGUANATEXCURSOR" val="6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715,78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54,218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/>
  <p:tag name="IGUANATEXSIZE" val="28"/>
  <p:tag name="IGUANATEXCURSOR" val="6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297,712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alpha \neq 2&#10;\end{equation*}&#10;\end{document}"/>
  <p:tag name="IGUANATEXSIZE" val="28"/>
  <p:tag name="IGUANATEXCURSOR" val="6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85,3768"/>
  <p:tag name="LATEXADDIN" val="\documentclass{article}&#10;\usepackage{amsmath}&#10;\usepackage{amssymb}&#10;\usepackage{mathtools}&#10;\pagestyle{empty}&#10;\begin{document}&#10;\begin{equation*}&#10;T \in \mathbb{C}^{\chi_1\times\chi_2\times\dots\times\chi_n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,219"/>
  <p:tag name="ORIGINALWIDTH" val="1405,32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ig(\nabla f_\text{Rényi}\left(U,\theta,\alpha\right)\Big)_{i,j,k,l}\propto&#10;\end{equation*}&#10;\end{document}"/>
  <p:tag name="IGUANATEXSIZE" val="28"/>
  <p:tag name="IGUANATEXCURSOR" val="6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898,38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/>
  <p:tag name="IGUANATEXSIZE" val="28"/>
  <p:tag name="IGUANATEXCURSOR" val="6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1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^\prime} = \hat{U}^{[i,j]}(\Delta t) \ket{\Psi}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050,24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/>
  <p:tag name="IGUANATEXSIZE" val="28"/>
  <p:tag name="IGUANATEXCURSOR" val="7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1882,26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/>
  <p:tag name="IGUANATEXSIZE" val="28"/>
  <p:tag name="IGUANATEXCURSOR" val="7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385,0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e\braket{\Psi^\prime|\hat{U}^{[i,j]}(\Delta t)|\Psi} = \Re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,7131"/>
  <p:tag name="ORIGINALWIDTH" val="1688,78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/>
  <p:tag name="IGUANATEXSIZE" val="28"/>
  <p:tag name="IGUANATEXCURSOR" val="7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5,9055"/>
  <p:tag name="LATEXADDIN" val="\documentclass{article}&#10;\usepackage{amsmath}&#10;\usepackage{amssymb}&#10;\usepackage{mathtools}&#10;\pagestyle{empty}&#10;\begin{document}&#10;\begin{equation*}&#10;T_{i_1,i_2,\dots,i_n} \in \mathbb{C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31,421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/>
  <p:tag name="IGUANATEXSIZE" val="28"/>
  <p:tag name="IGUANATEXCURSOR" val="6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1652,043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EBD} = \varepsilon_\text{Trotter} + \varepsilon_\text{local} + \varepsilon_\text{YB}&#10;\end{equation*}&#10;\end{document}"/>
  <p:tag name="IGUANATEXSIZE" val="28"/>
  <p:tag name="IGUANATEXCURSOR" val="73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1154,10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varepsilon_\text{Trotter} + \varepsilon_\text{local} \approx \varepsilon_\text{YB}&#10;\end{equation*}&#10;\end{document}"/>
  <p:tag name="IGUANATEXSIZE" val="28"/>
  <p:tag name="IGUANATEXCURSOR" val="71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8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682,414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braket{\Psi|\hat{O}_{i,j}|\Psi} =&#10;\end{equation*}&#10;\end{document}"/>
  <p:tag name="IGUANATEXSIZE" val="28"/>
  <p:tag name="IGUANATEXCURSOR" val="66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745,4069"/>
  <p:tag name="LATEXADDIN" val="\documentclass{article}&#10;\usepackage{amsmath}&#10;\usepackage{mathtools}&#10;\pagestyle{empty}&#10;\begin{document}&#10;\begin{equation*}&#10;c = \sum_{\alpha=1}^{\chi}A_\alpha B_\alpha&#10;\end{equation*}&#10;\end{document}"/>
  <p:tag name="IGUANATEXSIZE" val="28"/>
  <p:tag name="IGUANATEXCURSOR" val="1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944,8819"/>
  <p:tag name="LATEXADDIN" val="\documentclass{article}&#10;\usepackage{amsmath}&#10;\usepackage{mathtools}&#10;\pagestyle{empty}&#10;\begin{document}&#10;\begin{equation*}&#10;C_{ij} = \sum_{\alpha=1}^{\chi} A_{i\alpha} B_{\alpha j}&#10;\end{equation*}&#10;\end{document}"/>
  <p:tag name="IGUANATEXSIZE" val="28"/>
  <p:tag name="IGUANATEXCURSOR" val="15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660,6674"/>
  <p:tag name="LATEXADDIN" val="\documentclass{article}&#10;\usepackage{amsmath}&#10;\usepackage{mathtools}&#10;\pagestyle{empty}&#10;\begin{document}&#10;\begin{equation*}&#10; d^N \rightarrow N\chi^2d&#10;\end{equation*}&#10;\end{document}"/>
  <p:tag name="IGUANATEXSIZE" val="28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Breitbild</PresentationFormat>
  <Paragraphs>192</Paragraphs>
  <Slides>53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</vt:lpstr>
      <vt:lpstr>Development of a Diagonal Isometric Tensor Network Algorithm</vt:lpstr>
      <vt:lpstr>Simulation of QMB systems</vt:lpstr>
      <vt:lpstr>Contents</vt:lpstr>
      <vt:lpstr>Contents</vt:lpstr>
      <vt:lpstr>Tensor Networks</vt:lpstr>
      <vt:lpstr>Index Contractions</vt:lpstr>
      <vt:lpstr>Matrix Product States</vt:lpstr>
      <vt:lpstr>Isometries</vt:lpstr>
      <vt:lpstr>Canonical Form</vt:lpstr>
      <vt:lpstr>Local Expectation Values</vt:lpstr>
      <vt:lpstr>Time Evolving Block Decimation (TEBD)</vt:lpstr>
      <vt:lpstr>Time Evolving Block Decimation (TEBD)</vt:lpstr>
      <vt:lpstr>Time Evolving Block Decimation (TEBD)</vt:lpstr>
      <vt:lpstr>Contents</vt:lpstr>
      <vt:lpstr>Projected Entangled Pair States (PEPS)</vt:lpstr>
      <vt:lpstr>Isometric Tensor Product State</vt:lpstr>
      <vt:lpstr>Moving the Orthogonality Center</vt:lpstr>
      <vt:lpstr>Moses-Move (MM)</vt:lpstr>
      <vt:lpstr>Moses-Move (MM)</vt:lpstr>
      <vt:lpstr>Algorithms on isoTPS</vt:lpstr>
      <vt:lpstr>Contents</vt:lpstr>
      <vt:lpstr>Alternative canonical form</vt:lpstr>
      <vt:lpstr>Moving the orthogonality hypersurface</vt:lpstr>
      <vt:lpstr>Yang-Baxter (YB) Move</vt:lpstr>
      <vt:lpstr>Yang-Baxter (YB) Move</vt:lpstr>
      <vt:lpstr>YB-move: Variational optimization</vt:lpstr>
      <vt:lpstr>YB-move: Variational optimization</vt:lpstr>
      <vt:lpstr>YB-move: Tripartite decomposition</vt:lpstr>
      <vt:lpstr>Disentangling procedure</vt:lpstr>
      <vt:lpstr>Disentangling procedure</vt:lpstr>
      <vt:lpstr>Renyi-2 disentangling</vt:lpstr>
      <vt:lpstr>Renyi-2 disentangling</vt:lpstr>
      <vt:lpstr>Riemannian optimization</vt:lpstr>
      <vt:lpstr>Riemannian optimization</vt:lpstr>
      <vt:lpstr>Approximate Gradients</vt:lpstr>
      <vt:lpstr>Approximate Gradients</vt:lpstr>
      <vt:lpstr>TEBD: Local updates</vt:lpstr>
      <vt:lpstr>TEBD: Local updates</vt:lpstr>
      <vt:lpstr>TEBD1</vt:lpstr>
      <vt:lpstr>TEBD1 vs TEBD2</vt:lpstr>
      <vt:lpstr>Transverse Field Ising (TFI) model</vt:lpstr>
      <vt:lpstr>Ground state search with imaginary TEBD</vt:lpstr>
      <vt:lpstr>Comparing YB-move algorithms</vt:lpstr>
      <vt:lpstr>TEBD1 vs TEBD2</vt:lpstr>
      <vt:lpstr>Larger lattices</vt:lpstr>
      <vt:lpstr>Larger lattices</vt:lpstr>
      <vt:lpstr>Real-time evolution: Global quench</vt:lpstr>
      <vt:lpstr>Summary &amp; Outlook</vt:lpstr>
      <vt:lpstr>Moses-Move (MM) – Tripartite Decomposition</vt:lpstr>
      <vt:lpstr>PowerPoint-Präsentation</vt:lpstr>
      <vt:lpstr>Isometric Tensors</vt:lpstr>
      <vt:lpstr>Local Expectation Values</vt:lpstr>
      <vt:lpstr>TEBD2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Sappler, Benjamin</dc:creator>
  <cp:lastModifiedBy>Sappler, Benjamin</cp:lastModifiedBy>
  <cp:revision>259</cp:revision>
  <dcterms:created xsi:type="dcterms:W3CDTF">2024-07-28T14:04:28Z</dcterms:created>
  <dcterms:modified xsi:type="dcterms:W3CDTF">2024-08-01T04:16:48Z</dcterms:modified>
</cp:coreProperties>
</file>